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1" r:id="rId4"/>
    <p:sldId id="262" r:id="rId5"/>
    <p:sldId id="263" r:id="rId6"/>
    <p:sldId id="259" r:id="rId7"/>
    <p:sldId id="264" r:id="rId8"/>
    <p:sldId id="265" r:id="rId9"/>
  </p:sldIdLst>
  <p:sldSz cx="9144000" cy="6858000" type="screen4x3"/>
  <p:notesSz cx="6797675" cy="9872663"/>
  <p:defaultTextStyle>
    <a:defPPr>
      <a:defRPr lang="ru-RU"/>
    </a:defPPr>
    <a:lvl1pPr marL="0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9626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9252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8878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8503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8129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37755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27381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17007" algn="l" defTabSz="77925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A2"/>
    <a:srgbClr val="93CCE5"/>
    <a:srgbClr val="93C0E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9768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CEFC3-0BB6-4962-9342-536112F56E79}" type="datetimeFigureOut">
              <a:rPr lang="ru-RU" smtClean="0"/>
              <a:pPr/>
              <a:t>21.07.2015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248A3F-9042-4DC1-BF15-8FE1C810CB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9749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248A3F-9042-4DC1-BF15-8FE1C810CBE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79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68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58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48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37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2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17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DB7-7D8C-440A-B3DD-DF72176C0076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269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FF76-A436-4AC5-924D-1FC3DC759356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309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1" y="274639"/>
            <a:ext cx="65341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5DCBA-E2DD-430C-A2D5-8348390EC0F2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299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FF5E-56DD-45F6-97A3-CE7137354715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026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89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792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6887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5850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4812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3775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273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1700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DE31-BCD3-408D-9290-20D6ADC0C714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19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815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1600201"/>
            <a:ext cx="43815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B9EE4-DFCD-4DBA-B2A4-A5F0256EEC95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39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9626" indent="0">
              <a:buNone/>
              <a:defRPr sz="1700" b="1"/>
            </a:lvl2pPr>
            <a:lvl3pPr marL="779252" indent="0">
              <a:buNone/>
              <a:defRPr sz="1500" b="1"/>
            </a:lvl3pPr>
            <a:lvl4pPr marL="1168878" indent="0">
              <a:buNone/>
              <a:defRPr sz="1400" b="1"/>
            </a:lvl4pPr>
            <a:lvl5pPr marL="1558503" indent="0">
              <a:buNone/>
              <a:defRPr sz="1400" b="1"/>
            </a:lvl5pPr>
            <a:lvl6pPr marL="1948129" indent="0">
              <a:buNone/>
              <a:defRPr sz="1400" b="1"/>
            </a:lvl6pPr>
            <a:lvl7pPr marL="2337755" indent="0">
              <a:buNone/>
              <a:defRPr sz="1400" b="1"/>
            </a:lvl7pPr>
            <a:lvl8pPr marL="2727381" indent="0">
              <a:buNone/>
              <a:defRPr sz="1400" b="1"/>
            </a:lvl8pPr>
            <a:lvl9pPr marL="3117007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12FA1-807D-4D48-B1D7-E695571F742C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9197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FA2E0-889B-4FF9-99DB-66C9249D424B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2053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8B39C-8501-4362-B451-F35E560A1AC1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9531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49"/>
            <a:ext cx="3008313" cy="1162051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FCD37-A826-4BEC-9FCF-BE58FA1A4F00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39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700"/>
            </a:lvl1pPr>
            <a:lvl2pPr marL="389626" indent="0">
              <a:buNone/>
              <a:defRPr sz="2400"/>
            </a:lvl2pPr>
            <a:lvl3pPr marL="779252" indent="0">
              <a:buNone/>
              <a:defRPr sz="2000"/>
            </a:lvl3pPr>
            <a:lvl4pPr marL="1168878" indent="0">
              <a:buNone/>
              <a:defRPr sz="1700"/>
            </a:lvl4pPr>
            <a:lvl5pPr marL="1558503" indent="0">
              <a:buNone/>
              <a:defRPr sz="1700"/>
            </a:lvl5pPr>
            <a:lvl6pPr marL="1948129" indent="0">
              <a:buNone/>
              <a:defRPr sz="1700"/>
            </a:lvl6pPr>
            <a:lvl7pPr marL="2337755" indent="0">
              <a:buNone/>
              <a:defRPr sz="1700"/>
            </a:lvl7pPr>
            <a:lvl8pPr marL="2727381" indent="0">
              <a:buNone/>
              <a:defRPr sz="1700"/>
            </a:lvl8pPr>
            <a:lvl9pPr marL="3117007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200"/>
            </a:lvl1pPr>
            <a:lvl2pPr marL="389626" indent="0">
              <a:buNone/>
              <a:defRPr sz="1000"/>
            </a:lvl2pPr>
            <a:lvl3pPr marL="779252" indent="0">
              <a:buNone/>
              <a:defRPr sz="900"/>
            </a:lvl3pPr>
            <a:lvl4pPr marL="1168878" indent="0">
              <a:buNone/>
              <a:defRPr sz="800"/>
            </a:lvl4pPr>
            <a:lvl5pPr marL="1558503" indent="0">
              <a:buNone/>
              <a:defRPr sz="800"/>
            </a:lvl5pPr>
            <a:lvl6pPr marL="1948129" indent="0">
              <a:buNone/>
              <a:defRPr sz="800"/>
            </a:lvl6pPr>
            <a:lvl7pPr marL="2337755" indent="0">
              <a:buNone/>
              <a:defRPr sz="800"/>
            </a:lvl7pPr>
            <a:lvl8pPr marL="2727381" indent="0">
              <a:buNone/>
              <a:defRPr sz="800"/>
            </a:lvl8pPr>
            <a:lvl9pPr marL="3117007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A7F37-96B4-4DD3-BDDC-E3097F2E1934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4575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77925" tIns="38963" rIns="77925" bIns="389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65EE9-E66F-4120-BC8E-1E7C4BF4BAEF}" type="datetime1">
              <a:rPr lang="ru-RU" smtClean="0"/>
              <a:pPr/>
              <a:t>21.07.2015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D3E18-1BD4-4E95-85C4-CF95ADA5DC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2470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779252" rtl="0" eaLnBrk="1" latinLnBrk="0" hangingPunct="1"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2219" indent="-292219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33142" indent="-243516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4065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6369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53316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42942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32568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22194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11820" indent="-194813" algn="l" defTabSz="779252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9626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9252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878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8503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48129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37755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27381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17007" algn="l" defTabSz="77925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Овал 62"/>
          <p:cNvSpPr/>
          <p:nvPr/>
        </p:nvSpPr>
        <p:spPr>
          <a:xfrm>
            <a:off x="714348" y="571480"/>
            <a:ext cx="7786742" cy="6072230"/>
          </a:xfrm>
          <a:prstGeom prst="ellipse">
            <a:avLst/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786050" y="214290"/>
            <a:ext cx="3571900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 flipH="1">
            <a:off x="2357422" y="714356"/>
            <a:ext cx="1571636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6072230" y="4857760"/>
            <a:ext cx="3000364" cy="1928826"/>
          </a:xfrm>
          <a:prstGeom prst="ellipse">
            <a:avLst/>
          </a:prstGeom>
          <a:solidFill>
            <a:srgbClr val="93CC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Приказ </a:t>
            </a:r>
            <a:r>
              <a:rPr lang="ru-RU" alt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Минсоцразвития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 о включении организации в Реестр</a:t>
            </a:r>
          </a:p>
        </p:txBody>
      </p:sp>
      <p:sp>
        <p:nvSpPr>
          <p:cNvPr id="52" name="Овал 51"/>
          <p:cNvSpPr/>
          <p:nvPr/>
        </p:nvSpPr>
        <p:spPr>
          <a:xfrm>
            <a:off x="71406" y="2643182"/>
            <a:ext cx="2714644" cy="142876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Направить в </a:t>
            </a:r>
            <a:r>
              <a:rPr lang="ru-RU" alt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Минсоцразвития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МО заявления и документов на получение субсидии </a:t>
            </a:r>
          </a:p>
        </p:txBody>
      </p:sp>
      <p:sp>
        <p:nvSpPr>
          <p:cNvPr id="53" name="Овал 52"/>
          <p:cNvSpPr/>
          <p:nvPr/>
        </p:nvSpPr>
        <p:spPr>
          <a:xfrm>
            <a:off x="0" y="642918"/>
            <a:ext cx="2928926" cy="1500198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Получить субсидию из областного бюджета на возмещение затрат, связанных с предоставлением социальных услуг</a:t>
            </a:r>
          </a:p>
        </p:txBody>
      </p:sp>
      <p:sp>
        <p:nvSpPr>
          <p:cNvPr id="50" name="Овал 49"/>
          <p:cNvSpPr/>
          <p:nvPr/>
        </p:nvSpPr>
        <p:spPr>
          <a:xfrm>
            <a:off x="6357950" y="2643182"/>
            <a:ext cx="2714644" cy="1428760"/>
          </a:xfrm>
          <a:prstGeom prst="ellipse">
            <a:avLst/>
          </a:prstGeom>
          <a:solidFill>
            <a:srgbClr val="93CC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Направить заявления и документы на включение в Реестр в </a:t>
            </a:r>
            <a:r>
              <a:rPr lang="ru-RU" altLang="ru-RU" sz="1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Минсоцразвития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МО (</a:t>
            </a:r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слайд № 2)</a:t>
            </a:r>
          </a:p>
        </p:txBody>
      </p:sp>
      <p:sp>
        <p:nvSpPr>
          <p:cNvPr id="119" name="Прямоугольник 118"/>
          <p:cNvSpPr/>
          <p:nvPr/>
        </p:nvSpPr>
        <p:spPr>
          <a:xfrm>
            <a:off x="3357554" y="5715016"/>
            <a:ext cx="2428892" cy="107157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Негосударственная организация, оказывающая социальные услуги, включена в Реестр</a:t>
            </a:r>
          </a:p>
        </p:txBody>
      </p:sp>
      <p:sp>
        <p:nvSpPr>
          <p:cNvPr id="124" name="Овал 123"/>
          <p:cNvSpPr/>
          <p:nvPr/>
        </p:nvSpPr>
        <p:spPr>
          <a:xfrm>
            <a:off x="71438" y="4786322"/>
            <a:ext cx="3000364" cy="2000264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Проверить</a:t>
            </a:r>
          </a:p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соответствие условиям получения субсидии из областного бюджета на возмещение затрат, связанных с предоставлением социальных услуг</a:t>
            </a:r>
          </a:p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(слайд № 6)</a:t>
            </a:r>
          </a:p>
        </p:txBody>
      </p:sp>
      <p:sp>
        <p:nvSpPr>
          <p:cNvPr id="165" name="Прямоугольник 164"/>
          <p:cNvSpPr/>
          <p:nvPr/>
        </p:nvSpPr>
        <p:spPr>
          <a:xfrm flipH="1">
            <a:off x="5643570" y="714356"/>
            <a:ext cx="1571636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6215074" y="642918"/>
            <a:ext cx="2928926" cy="1500198"/>
          </a:xfrm>
          <a:prstGeom prst="ellipse">
            <a:avLst/>
          </a:prstGeom>
          <a:solidFill>
            <a:srgbClr val="93CCE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Войти в реестр поставщиков социальных услуг Мурманской области</a:t>
            </a:r>
          </a:p>
          <a:p>
            <a:pPr algn="ctr"/>
            <a:r>
              <a:rPr lang="ru-RU" altLang="ru-RU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(Реестр)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3000364" y="714356"/>
            <a:ext cx="3143272" cy="4500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45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ru-RU" sz="145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Негосударственная организация, оказывающая социальные услуги</a:t>
            </a: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ru-RU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7" name="Прямая со стрелкой 166"/>
          <p:cNvCxnSpPr/>
          <p:nvPr/>
        </p:nvCxnSpPr>
        <p:spPr>
          <a:xfrm rot="10800000">
            <a:off x="2928926" y="1641462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16306551">
            <a:off x="3137791" y="1493137"/>
            <a:ext cx="428628" cy="2857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rot="16200000" flipV="1">
            <a:off x="3173425" y="1468401"/>
            <a:ext cx="428628" cy="34612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 flipV="1">
            <a:off x="5500694" y="1641462"/>
            <a:ext cx="71438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071802" y="2928934"/>
            <a:ext cx="3000396" cy="221457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spcAft>
                <a:spcPts val="600"/>
              </a:spcAft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Средства на: 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увеличение объема оказываемых услуг;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развитие трудовых ресурсов;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внедрение новых технологий  социального обслуживания;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обновление оборудования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 т.д.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3357554" y="1927214"/>
            <a:ext cx="2500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Недостаточно средств для развития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3428992" y="1498586"/>
            <a:ext cx="23574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 Е Ш Е Н И Е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9" name="Прямоугольник 158"/>
          <p:cNvSpPr/>
          <p:nvPr/>
        </p:nvSpPr>
        <p:spPr>
          <a:xfrm>
            <a:off x="3714744" y="1427148"/>
            <a:ext cx="1785950" cy="500066"/>
          </a:xfrm>
          <a:prstGeom prst="rect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4356495" y="2856305"/>
            <a:ext cx="430216" cy="794"/>
          </a:xfrm>
          <a:prstGeom prst="straightConnector1">
            <a:avLst/>
          </a:prstGeom>
          <a:ln w="57150"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>
            <a:off x="3428992" y="2570156"/>
            <a:ext cx="2286016" cy="1588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 стрелкой 180"/>
          <p:cNvCxnSpPr>
            <a:stCxn id="53" idx="5"/>
          </p:cNvCxnSpPr>
          <p:nvPr/>
        </p:nvCxnSpPr>
        <p:spPr>
          <a:xfrm rot="16200000" flipH="1">
            <a:off x="2283140" y="2140271"/>
            <a:ext cx="934080" cy="500372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Равнобедренный треугольник 187"/>
          <p:cNvSpPr/>
          <p:nvPr/>
        </p:nvSpPr>
        <p:spPr>
          <a:xfrm rot="8879185">
            <a:off x="8158666" y="2480508"/>
            <a:ext cx="244054" cy="171619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Равнобедренный треугольник 188"/>
          <p:cNvSpPr/>
          <p:nvPr/>
        </p:nvSpPr>
        <p:spPr>
          <a:xfrm rot="17315339">
            <a:off x="2897126" y="6268620"/>
            <a:ext cx="186811" cy="217902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Равнобедренный треугольник 189"/>
          <p:cNvSpPr/>
          <p:nvPr/>
        </p:nvSpPr>
        <p:spPr>
          <a:xfrm rot="14994783">
            <a:off x="5851215" y="6358352"/>
            <a:ext cx="150110" cy="213525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1" name="Равнобедренный треугольник 190"/>
          <p:cNvSpPr/>
          <p:nvPr/>
        </p:nvSpPr>
        <p:spPr>
          <a:xfrm rot="12481682">
            <a:off x="8106961" y="4607511"/>
            <a:ext cx="245697" cy="198257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2" name="Равнобедренный треугольник 191"/>
          <p:cNvSpPr/>
          <p:nvPr/>
        </p:nvSpPr>
        <p:spPr>
          <a:xfrm rot="20649153">
            <a:off x="667146" y="4102978"/>
            <a:ext cx="256989" cy="213271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193" name="Равнобедренный треугольник 192"/>
          <p:cNvSpPr/>
          <p:nvPr/>
        </p:nvSpPr>
        <p:spPr>
          <a:xfrm rot="2856611">
            <a:off x="965554" y="2155439"/>
            <a:ext cx="256989" cy="213271"/>
          </a:xfrm>
          <a:prstGeom prst="triangle">
            <a:avLst/>
          </a:prstGeom>
          <a:solidFill>
            <a:schemeClr val="bg1">
              <a:lumMod val="75000"/>
            </a:schemeClr>
          </a:solidFill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-24"/>
            <a:ext cx="9144000" cy="5715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alt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БЛОК-СХЕМА ПРИВЛЕЧЕНИЯ НЕГОСУДАРСТВЕННЫХ ОРГАНИЗАЦИЙ В СФЕРУ СОЦИАЛЬНОГО ОБСЛУЖИВАНИЯ НАСЕЛЕНИЯ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500834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8786842" y="6580207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557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20" y="0"/>
            <a:ext cx="9132779" cy="785794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ПЕРЕЧЕНЬ ДОКУМЕНТОВ, НЕОБХОДИМЫХ ДЛЯ ВКЛЮЧЕНИЯ В РЕЕСТР ПОСТАВЩИКОВ СОЦИАЛЬНЫХ УСЛУГ МУРМАНСКОЙ ОБЛАСТИ</a:t>
            </a:r>
            <a:endParaRPr lang="ru-RU" altLang="ru-RU" sz="18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0832" y="884210"/>
            <a:ext cx="8913168" cy="5973790"/>
          </a:xfrm>
        </p:spPr>
        <p:txBody>
          <a:bodyPr>
            <a:noAutofit/>
          </a:bodyPr>
          <a:lstStyle/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1) заявление </a:t>
            </a:r>
            <a:r>
              <a:rPr lang="ru-RU" sz="12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(Приложение № 1)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2) копии учредительных документов, в зависимости от организационно-правовой формы (копия устава);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3) копия свидетельства о государственной регистрации юридического лица, индивидуального предпринимателя, являющегося поставщиком социальных услуг;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4) копия документа о назначении руководителя поставщика социальных услуг;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5) копии лицензий, имеющихся у поставщика социальных услуг </a:t>
            </a:r>
            <a:r>
              <a:rPr lang="ru-RU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(при осуществлении деятельности, требующей в соответствии с законодательством Российской Федерации лицензирования)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наличие лицензии за осуществление медицинской деятельности; 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6) сведения о формах социального обслуживания (стационарная форма,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полустационарная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форма, социальное обслуживание на дому);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7) перечень предоставляемых социальных услуг по формам социального обслуживания и видам социальных услуг </a:t>
            </a:r>
            <a:r>
              <a:rPr lang="ru-RU" sz="12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(слайды № 3, 4, 5</a:t>
            </a:r>
            <a:r>
              <a:rPr lang="ru-RU" sz="14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8) тарифы на предоставляемые социальные услуги по формам социального обслуживания и видам социальных услуг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(Приложение № 2)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9) информация об общем количестве мест, предназначенных для предоставления социальных услуг, о наличии свободных мест, в том числе по формам социального обслуживания </a:t>
            </a:r>
            <a:r>
              <a:rPr lang="ru-RU" sz="1200" i="1" dirty="0" smtClean="0">
                <a:solidFill>
                  <a:srgbClr val="005DA2"/>
                </a:solidFill>
                <a:latin typeface="Arial" pitchFamily="34" charset="0"/>
                <a:cs typeface="Arial" pitchFamily="34" charset="0"/>
              </a:rPr>
              <a:t>(Приложение № 3)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10) информация об условиях предоставления социальных услуг  </a:t>
            </a:r>
            <a:r>
              <a:rPr lang="ru-RU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(социальные услуги предоставляются гражданину бесплатно, за плату или частичную плату, в соответствии с индивидуальной программой на основании договора о предоставлении социальных услуг, заключаемого между поставщиком социальных услуг и гражданином или его законным представителем)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; 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11) информация о результатах проведенных проверок (проверки контрольно-надзорных органов);</a:t>
            </a:r>
          </a:p>
          <a:p>
            <a:pPr marL="265113" indent="-265113">
              <a:buNone/>
              <a:tabLst>
                <a:tab pos="180975" algn="l"/>
              </a:tabLst>
            </a:pPr>
            <a:r>
              <a:rPr lang="ru-RU" sz="1400" dirty="0" smtClean="0">
                <a:latin typeface="Arial" pitchFamily="34" charset="0"/>
                <a:cs typeface="Arial" pitchFamily="34" charset="0"/>
              </a:rPr>
              <a:t>12) информация об опыте работы поставщика социальных услуг за последние пять лет </a:t>
            </a:r>
            <a:r>
              <a:rPr lang="ru-RU" sz="1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(основные направления деятельности поставщика социальных услуг, сведения о формах и методах работы, внедрении инновационных технологий социального обслуживания, результатах деятельности. Материально-техническое обеспечение предоставления социальных услуг (наличие оборудованных помещений для предоставления социальных услуг))</a:t>
            </a:r>
            <a:r>
              <a:rPr lang="ru-RU" sz="1400" i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31"/>
          <p:cNvSpPr txBox="1">
            <a:spLocks/>
          </p:cNvSpPr>
          <p:nvPr/>
        </p:nvSpPr>
        <p:spPr>
          <a:xfrm>
            <a:off x="8501090" y="6492899"/>
            <a:ext cx="561964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/>
          <a:p>
            <a:pPr marL="0" marR="0" lvl="0" indent="0" algn="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D3E18-1BD4-4E95-85C4-CF95ADA5DC3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7792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9"/>
            <a:ext cx="9144000" cy="637909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ПЕРЕЧЕНЬ ВИДОВ СОЦИАЛЬНЫХ УСЛУГ, ПРЕДОСТАВЛЯЕМЫХ </a:t>
            </a: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В </a:t>
            </a:r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ФОРМЕ СТАЦИОНАРНОГО СОЦИАЛЬНОГО </a:t>
            </a: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ОБСЛУЖИВАНИЯ, В </a:t>
            </a:r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МУРМАНСКОЙ </a:t>
            </a: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ОБЛАСТИ</a:t>
            </a:r>
            <a:endParaRPr lang="ru-RU" altLang="ru-RU" sz="18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496" y="764704"/>
            <a:ext cx="4572000" cy="26314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lvl="0">
              <a:buNone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Социально-бытовые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площадью жилых помещений в соответствии с утвержденными нормативами;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питанием в соответствии с утвержденными 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нормативами;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мягким инвентарем (одеждой, обувью, нательным бельем и постельными принадлежностями) в соответствии с утвержденными нормативами;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за счет средств получателя социальных услуг книгами, журналами, газетами, настольными играми;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предоставление гигиенических услуг лицам, не способным по состоянию здоровья самостоятельно осуществлять за собой уход;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помощь в приеме пищи (кормление);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отправка за счет средств получателя социальных услуг почтовой корреспонденции.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496" y="3380436"/>
            <a:ext cx="4572000" cy="280076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2. Социально-медицинские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выполнение процедур, связанных с организацией ухода, наблюдением за состоянием здоровья получателей социальных услуг (измерение температуры тела, артериального давления, контроль за приемом лекарственных препаратов и др.);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содействия в проведении оздоровительных мероприятий;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систематическое наблюдение за получателями социальных услуг в целях выявления отклонений в состоянии их здоровья;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мероприятий, направленных на формирование здорового образа жизни;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занятий по адаптивной физической культуре;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консультирование по социально-медицинским вопросам (поддержание и сохранение здоровья получателей социальных услуг, проведение оздоровительных мероприятий, выявление отклонений в состоянии их здоровья).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496" y="6086447"/>
            <a:ext cx="4572000" cy="7694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3. Социально-психологические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социально-психологическое консультирование (в том числе по вопросам внутрисемейных отношений);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социально-психологический патронаж.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16016" y="764704"/>
            <a:ext cx="4305791" cy="12772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Социально-педагогические услуги: 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социально-педагогическая коррекция, включая диагностику и консультирование;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формирование позитивных интересов (в том числе в сфере досуга);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досуга (праздники, экскурсии и другие культурные мероприятия).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1988840"/>
            <a:ext cx="4305791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5. Социально-трудовые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 по использованию трудовых возможностей и обучению доступным профессиональным навыкам;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трудоустройстве;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помощи в получении образования, в том числе профессионального образования, инвалидами (детьми-инвалидами) в соответствии с их способностями.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716016" y="3438832"/>
            <a:ext cx="4313984" cy="127727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6. Социально-правовые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оформлении и восстановлении утраченных документов получателей социальных услуг;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получении юридических услуг (в том числе бесплатно);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защите прав и законных интересов получателей социальных услуг.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716016" y="4715312"/>
            <a:ext cx="4305791" cy="2123658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7. Услуги в целях повышения коммуникативного потенциала получателей социальных услуг, имеющих ограничения жизнедеятельности, в том числе детей-инвалидов: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инвалидов (детей-инвалидов) пользованию средствами ухода и техническими средствами реабилитации;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социально-реабилитационных мероприятий в сфере социального обслуживания;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навыкам поведения в быту и общественных местах;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обучении навыкам компьютерной грамотности.</a:t>
            </a:r>
          </a:p>
        </p:txBody>
      </p:sp>
      <p:sp>
        <p:nvSpPr>
          <p:cNvPr id="12" name="Номер слайда 31"/>
          <p:cNvSpPr txBox="1">
            <a:spLocks/>
          </p:cNvSpPr>
          <p:nvPr/>
        </p:nvSpPr>
        <p:spPr>
          <a:xfrm>
            <a:off x="8501090" y="6492899"/>
            <a:ext cx="561964" cy="365125"/>
          </a:xfrm>
          <a:prstGeom prst="rect">
            <a:avLst/>
          </a:prstGeom>
        </p:spPr>
        <p:txBody>
          <a:bodyPr vert="horz" lIns="77925" tIns="38963" rIns="77925" bIns="38963" rtlCol="0" anchor="ctr"/>
          <a:lstStyle/>
          <a:p>
            <a:pPr marL="0" marR="0" lvl="0" indent="0" algn="r" defTabSz="7792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BD3E18-1BD4-4E95-85C4-CF95ADA5DC3B}" type="slidenum"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pPr marL="0" marR="0" lvl="0" indent="0" algn="r" defTabSz="7792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720080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65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ПЕРЕЧЕНЬ ВИДОВ СОЦИАЛЬНЫХ УСЛУГ, ПРЕДОСТАВЛЯЕМЫХ </a:t>
            </a:r>
            <a:r>
              <a:rPr lang="ru-RU" altLang="ru-RU" sz="165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В </a:t>
            </a:r>
            <a:r>
              <a:rPr lang="ru-RU" altLang="ru-RU" sz="165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ФОРМЕ ПОЛУСТАЦИОНАРНОГО СОЦИАЛЬНОГО ОБСЛУЖИВАНИЯ, В МУРМАНСКОЙ </a:t>
            </a:r>
            <a:r>
              <a:rPr lang="ru-RU" altLang="ru-RU" sz="165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ОБЛАСТИ</a:t>
            </a:r>
            <a:endParaRPr lang="ru-RU" altLang="ru-RU" sz="165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836712"/>
            <a:ext cx="4248472" cy="20928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Социально-бытовые услуги: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площадью жилых помещений в соответствии с утвержденными нормативами;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питанием в соответствии с утвержденными </a:t>
            </a:r>
            <a:b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нормативами;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мягким инвентарем (одеждой, обувью, нательным бельем и постельными принадлежностями) в соответствии с утвержденными нормативами;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за счет средств получателя социальных услуг книгами, журналами, газетами, настольными играми;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предоставление гигиенических услуг лицам, не способным по состоянию здоровья самостоятельно осуществлять за собой уход;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помощь в приеме пищи (кормление).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962687"/>
            <a:ext cx="4248472" cy="25545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2. Социально-медицинские услуги: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выполнение процедур, связанных с организацией ухода, наблюдением за состоянием здоровья получателей социальных услуг (измерение температуры тела, артериального давления, контроль за приемом лекарственных препаратов и др.);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содействия в проведении оздоровительных мероприятий;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систематическое наблюдение за получателями социальных услуг в целях выявления отклонений в состоянии их здоровья;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мероприятий, направленных на формирование здорового образа жизни;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занятий по адаптивной физической культуре;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консультирование по социально-медицинским вопросам (поддержание и сохранение здоровья получателей социальных услуг, проведение оздоровительных мероприятий, выявление отклонений в состоянии их здоровья).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536896"/>
            <a:ext cx="4248472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3. Социально-психологические услуги: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социально-психологическое консультирование (в том числе по вопросам внутрисемейных отношений);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социально-психологический патронаж;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консультационной психологической помощи анонимно (в том числе с использованием телефона доверия).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836712"/>
            <a:ext cx="4536504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4. Социально-педагогические услуги: 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помощи родителям и иным законным представителям детей-инвалидов, воспитываемых дома, в обучении таких детей навыкам самообслуживания, общения, направленным на развитие личности;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социально-педагогическая коррекция, включая диагностику и консультирование;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формирование позитивных интересов (в том числе в сфере досуга);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досуга (праздники, экскурсии и другие культурные мероприятия).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2483064"/>
            <a:ext cx="4536504" cy="101566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5. Социально-трудовые услуги: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 по использованию трудовых возможностей и обучению доступным профессиональным навыкам;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помощи в получении образования, в том числе профессионального образования, инвалидами (детьми-инвалидами) в соответствии с их способностями.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3543520"/>
            <a:ext cx="4536504" cy="11695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6. Социально-правовые услуги: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оформлении и восстановлении утраченных документов получателей социальных услуг;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получении юридических услуг (в том числе бесплатно);</a:t>
            </a:r>
          </a:p>
          <a:p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защите прав и законных интересов получателей социальных услуг.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4750152"/>
            <a:ext cx="4536504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000" b="1" dirty="0">
                <a:latin typeface="Arial" panose="020B0604020202020204" pitchFamily="34" charset="0"/>
                <a:cs typeface="Arial" panose="020B0604020202020204" pitchFamily="34" charset="0"/>
              </a:rPr>
              <a:t>7. Услуги в целях повышения коммуникативного потенциала получателей социальных услуг, имеющих ограничения жизнедеятельности, в том числе детей-инвалидов: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инвалидов (детей-инвалидов) пользованию средствами ухода и техническими средствами реабилитации;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социально-реабилитационных мероприятий в сфере социального обслуживания;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навыкам поведения в быту и общественных местах;</a:t>
            </a:r>
          </a:p>
          <a:p>
            <a:pPr>
              <a:buNone/>
            </a:pP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обучении навыкам компьютерной грамотности.</a:t>
            </a:r>
          </a:p>
        </p:txBody>
      </p:sp>
      <p:sp>
        <p:nvSpPr>
          <p:cNvPr id="12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8" y="0"/>
            <a:ext cx="9135961" cy="642918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ПЕРЕЧЕНЬ ВИДОВ СОЦИАЛЬНЫХ УСЛУГ, ПРЕДОСТАВЛЯЕМЫХ </a:t>
            </a: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В </a:t>
            </a:r>
            <a:r>
              <a:rPr lang="ru-RU" altLang="ru-RU" sz="18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ФОРМЕ СОЦИАЛЬНОГО ОБСЛУЖИВАНИЯ НА ДОМУ, В МУРМАНСКОЙ ОБЛАСТИ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735208"/>
            <a:ext cx="2766884" cy="584775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Социально-бытовые 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покупка за счет средств получателя социальных услуг и доставка на 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дом продуктов питания, промышленных товаров первой необходимости, средств санитарии и гигиены, средств ухода, книг, газет, журналов; 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помощь в приготовлении пищи;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оплата за счет средств получателя социальных услуг жилищно- коммунальных услуг и услуг связи;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сдача за счет средств получателя социальных услуг вещей в стирку, химчистку, ремонт, обратная их доставка;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помощи в проведении ремонта жилых помещений;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обеспечение кратковременного присмотра за детьми; 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уборка жилых помещений;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- предоставление гигиенических услуг лицам, не способным по состоянию здоровья самостоятельно осуществлять за собой уход;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отправка за счет средств получателя социальных услуг почтовой корреспонденции;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помощь в приеме пищи (кормление);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покупка за счет средств получателя социальных услуг топлива, топка печей, обеспечение водой (в жилых помещениях без центрального отопления и (или) водоснабжения).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87824" y="717952"/>
            <a:ext cx="3096344" cy="3647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2. Социально-медицинские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выполнение процедур, связанных с организацией ухода, наблюдением за состоянием здоровья получателей социальных услуг (измерение температуры тела, артериального давления, контроль за приемом лекарственных препаратов и др.);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содействия в проведении оздоровительных мероприятий;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систематическое наблюдение за получателями социальных услуг в целях выявления отклонений в состоянии их здоровья;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мероприятий, направленных на формирование здорового образа жизни;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консультирование по социально-медицинским вопросам (поддержание и сохранение здоровья получателей социальных услуг, проведение оздоровительных мероприятий, выявление отклонений в состоянии их здоровья).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4293096"/>
            <a:ext cx="3096344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3. Социально-психологические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социально-психологическое консультирование (в том числе по вопросам внутрисемейных отношений);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социально-психологический патронаж.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5197549"/>
            <a:ext cx="3096344" cy="16158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4. Социально-педагогические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практическим навыкам общего ухода за тяжелобольными получателями социальных услуг, получателями социальных услуг, имеющими ограничения жизнедеятельности, в том числе за детьми-инвалидами;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формирование позитивных интересов (в том числе в сфере досуга).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72657" y="732024"/>
            <a:ext cx="2863840" cy="12772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5. Социально-трудовые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трудоустройстве;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организация помощи в получении образования, в том числе профессионального образования, инвалидами (детьми-инвалидами) в соответствии с их способностями.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172984" y="2023709"/>
            <a:ext cx="2863512" cy="17851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6. Социально-правовые услуги: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оформлении и восстановлении утраченных документов получателей социальных услуг;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получении юридических услуг (в том числе бесплатно);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защите прав и законных интересов получателей социальных услуг.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156176" y="3820149"/>
            <a:ext cx="2880320" cy="29700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7. Услуги в целях повышения коммуникативного потенциала получателей социальных услуг, имеющих ограничения жизнедеятельности, в том числе детей-инвалидов: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инвалидов (детей-инвалидов) пользованию средствами ухода и техническими средствами реабилитации;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проведение социально-реабилитационных мероприятий в сфере социального обслуживания;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обучение навыкам поведения в быту и общественных местах;</a:t>
            </a:r>
          </a:p>
          <a:p>
            <a:pPr>
              <a:buNone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 обучении навыкам компьютерной грамотности.	</a:t>
            </a:r>
          </a:p>
        </p:txBody>
      </p:sp>
      <p:sp>
        <p:nvSpPr>
          <p:cNvPr id="13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28669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bIns="36000" rtlCol="0" anchor="ctr">
            <a:noAutofit/>
          </a:bodyPr>
          <a:lstStyle/>
          <a:p>
            <a:r>
              <a:rPr lang="ru-RU" alt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УСЛОВИЯ ПОЛУЧЕНИЯ СУБСИДИИ ИЗ ОБЛАСТНОГО БЮДЖЕТА НА ВОЗМЕЩЕНИЕ ЗАТРАТ, СВЯЗАННЫХ С ПРЕДОСТАВЛЕНИЕМ СОЦИАЛЬНЫХ УСЛУГ</a:t>
            </a:r>
            <a:endParaRPr lang="ru-RU" alt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3230" y="1142984"/>
            <a:ext cx="6461910" cy="3286148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включение негосударственной организации  в Реестр;</a:t>
            </a:r>
          </a:p>
          <a:p>
            <a:pPr lvl="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предоставление социальных услуг в соответствии с индивидуальной программой;</a:t>
            </a:r>
          </a:p>
          <a:p>
            <a:pPr lvl="0"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предоставление социальных услуг, не предусмотренных государственным заданием;</a:t>
            </a:r>
          </a:p>
          <a:p>
            <a:pPr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 descr="C:\Users\bryzgalova\Desktop\article77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7305" y="3000372"/>
            <a:ext cx="1893107" cy="142876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l="10366" t="13905" r="12271" b="44379"/>
          <a:stretch>
            <a:fillRect/>
          </a:stretch>
        </p:blipFill>
        <p:spPr bwMode="auto">
          <a:xfrm>
            <a:off x="6072198" y="1267651"/>
            <a:ext cx="2857520" cy="1232655"/>
          </a:xfrm>
          <a:prstGeom prst="rect">
            <a:avLst/>
          </a:prstGeom>
          <a:noFill/>
          <a:ln w="28575">
            <a:solidFill>
              <a:srgbClr val="92D050"/>
            </a:solidFill>
            <a:miter lim="800000"/>
            <a:headEnd/>
            <a:tailEnd/>
          </a:ln>
          <a:effectLst/>
        </p:spPr>
      </p:pic>
      <p:sp>
        <p:nvSpPr>
          <p:cNvPr id="11" name="Содержимое 2"/>
          <p:cNvSpPr txBox="1">
            <a:spLocks/>
          </p:cNvSpPr>
          <p:nvPr/>
        </p:nvSpPr>
        <p:spPr>
          <a:xfrm>
            <a:off x="214282" y="4510094"/>
            <a:ext cx="8358246" cy="2276492"/>
          </a:xfrm>
          <a:prstGeom prst="rect">
            <a:avLst/>
          </a:prstGeom>
        </p:spPr>
        <p:txBody>
          <a:bodyPr vert="horz" lIns="77925" tIns="38963" rIns="77925" bIns="38963" rtlCol="0">
            <a:normAutofit/>
          </a:bodyPr>
          <a:lstStyle/>
          <a:p>
            <a:pPr marL="292219" marR="0" lvl="0" indent="-292219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согласие негосударственной организации на осуществление проверок Министерством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социального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развития Мурманской области и органами государственного финансового контроля Мурманской области.</a:t>
            </a:r>
          </a:p>
          <a:p>
            <a:pPr marL="292219" marR="0" lvl="0" indent="-292219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292219" marR="0" lvl="0" indent="-292219" algn="l" defTabSz="77925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8" y="0"/>
            <a:ext cx="9135961" cy="642918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СХЕМА РАСЧЕТА РАЗМЕРА КОМПЕНСАЦИИ ПОСТАВЩИКУ </a:t>
            </a:r>
            <a:b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СОЦИАЛЬНЫХ УСЛУГ</a:t>
            </a:r>
            <a:endParaRPr lang="ru-RU" altLang="ru-RU" sz="18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777038"/>
            <a:ext cx="1512168" cy="14927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pPr lvl="0" algn="ctr">
              <a:buNone/>
            </a:pPr>
            <a:endParaRPr lang="ru-RU" sz="1300" b="1" dirty="0" smtClean="0"/>
          </a:p>
          <a:p>
            <a:pPr lvl="0" algn="ctr">
              <a:buNone/>
            </a:pP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компенсации Поставщику социальных услуг</a:t>
            </a:r>
          </a:p>
          <a:p>
            <a:pPr lvl="0" algn="ctr">
              <a:buNone/>
            </a:pP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4602" y="871837"/>
            <a:ext cx="264547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Расчетный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размер затрат Поставщика, связанных с предоставлением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получателю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услуг, предусмотренной индивидуальной программой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98859" y="4454281"/>
            <a:ext cx="1885310" cy="137763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Тариф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установленный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Министерством социального развития Мурманской области,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данную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социальную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услугу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871839"/>
            <a:ext cx="2702674" cy="120032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, оплаченная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Поставщику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получателем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 предоставление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в соответствии с индивидуальной программой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407683" y="3592567"/>
            <a:ext cx="137223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1200" dirty="0" smtClean="0"/>
          </a:p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предоставления социальной услуги</a:t>
            </a:r>
          </a:p>
          <a:p>
            <a:pPr algn="ctr">
              <a:buNone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98858" y="2788081"/>
            <a:ext cx="1885310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endPara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фактических затрат Поставщика на предоставление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получателю</a:t>
            </a:r>
          </a:p>
          <a:p>
            <a:pPr algn="ctr">
              <a:buNone/>
            </a:pPr>
            <a:endParaRPr lang="ru-RU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 11"/>
          <p:cNvSpPr/>
          <p:nvPr/>
        </p:nvSpPr>
        <p:spPr>
          <a:xfrm>
            <a:off x="1878985" y="1356587"/>
            <a:ext cx="504056" cy="33361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Минус 14"/>
          <p:cNvSpPr/>
          <p:nvPr/>
        </p:nvSpPr>
        <p:spPr>
          <a:xfrm>
            <a:off x="5364088" y="1379670"/>
            <a:ext cx="432048" cy="21262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3195" y="2923787"/>
            <a:ext cx="1708714" cy="3093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buNone/>
            </a:pPr>
            <a:endParaRPr lang="ru-RU" sz="1300" b="1" dirty="0" smtClean="0"/>
          </a:p>
          <a:p>
            <a:pPr algn="ctr">
              <a:buNone/>
            </a:pP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Расчетный 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размер затрат Поставщика, связанных с предоставлением </a:t>
            </a: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социальной услуги получателю </a:t>
            </a:r>
            <a:r>
              <a:rPr lang="ru-RU" sz="1300" b="1" dirty="0">
                <a:latin typeface="Arial" panose="020B0604020202020204" pitchFamily="34" charset="0"/>
                <a:cs typeface="Arial" panose="020B0604020202020204" pitchFamily="34" charset="0"/>
              </a:rPr>
              <a:t>социальных услуг, предусмотренных индивидуальной </a:t>
            </a:r>
            <a:r>
              <a:rPr lang="ru-RU" sz="1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программой</a:t>
            </a:r>
          </a:p>
          <a:p>
            <a:pPr algn="ctr">
              <a:buNone/>
            </a:pP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Равно 17"/>
          <p:cNvSpPr/>
          <p:nvPr/>
        </p:nvSpPr>
        <p:spPr>
          <a:xfrm>
            <a:off x="1948954" y="4020280"/>
            <a:ext cx="364118" cy="33361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Умножение 15"/>
          <p:cNvSpPr/>
          <p:nvPr/>
        </p:nvSpPr>
        <p:spPr>
          <a:xfrm>
            <a:off x="3779913" y="3988410"/>
            <a:ext cx="360040" cy="40864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Выноска со стрелкой влево 2"/>
          <p:cNvSpPr/>
          <p:nvPr/>
        </p:nvSpPr>
        <p:spPr>
          <a:xfrm>
            <a:off x="6084168" y="2811522"/>
            <a:ext cx="2702674" cy="136155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7008"/>
            </a:avLst>
          </a:prstGeom>
          <a:scene3d>
            <a:camera prst="orthographicFront"/>
            <a:lightRig rig="threePt" dir="t"/>
          </a:scene3d>
          <a:sp3d z="9525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>
            <a:flatTx/>
          </a:bodyPr>
          <a:lstStyle/>
          <a:p>
            <a:pPr algn="ctr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условии, что  сумма фактических затрат поставщика  меньше  тарифа, установленного на данную социальную услугу</a:t>
            </a:r>
          </a:p>
          <a:p>
            <a:pPr algn="ctr"/>
            <a:endParaRPr lang="ru-RU"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Выноска со стрелкой влево 19"/>
          <p:cNvSpPr/>
          <p:nvPr/>
        </p:nvSpPr>
        <p:spPr>
          <a:xfrm>
            <a:off x="6084168" y="4470364"/>
            <a:ext cx="2702674" cy="136155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7008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>
            <a:flatTx/>
          </a:bodyPr>
          <a:lstStyle/>
          <a:p>
            <a:pPr algn="ctr"/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При условии, что  сумма фактических затрат поставщика  меньше  тарифа, установленного на данную социальную услугу</a:t>
            </a:r>
          </a:p>
          <a:p>
            <a:pPr algn="ctr"/>
            <a:endParaRPr lang="ru-RU" sz="12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149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8" y="0"/>
            <a:ext cx="9135961" cy="777038"/>
          </a:xfr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36000" tIns="38963" rIns="36000" bIns="36000" rtlCol="0" anchor="ctr">
            <a:noAutofit/>
          </a:bodyPr>
          <a:lstStyle/>
          <a:p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ПРИМЕР РАСЧЕТА РАЗМЕРА КОМПЕНСАЦИИ ПОСТАВЩИКУ </a:t>
            </a:r>
            <a:b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СОЦИАЛЬНОЙ УСЛУГИ «ПОМОЩЬ В ПРИГОТОВЛЕНИИ ПИЩИ» В ФОРМЕ НАДОМНОГО ОБСЛУЖИВАНИЯ</a:t>
            </a:r>
            <a:endParaRPr lang="ru-RU" altLang="ru-RU" sz="18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290" y="4516620"/>
            <a:ext cx="1117350" cy="143885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lvl="0" algn="ctr">
              <a:buNone/>
            </a:pPr>
            <a:r>
              <a:rPr lang="ru-RU" sz="2000" b="1" dirty="0" smtClean="0"/>
              <a:t>250 руб.</a:t>
            </a:r>
          </a:p>
          <a:p>
            <a:pPr lvl="0" algn="ctr">
              <a:buNone/>
            </a:pPr>
            <a:endParaRPr lang="ru-RU" sz="1300" b="1" dirty="0" smtClean="0"/>
          </a:p>
          <a:p>
            <a:pPr lvl="0" algn="ctr">
              <a:buNone/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компенсации Поставщику социальной услуги</a:t>
            </a:r>
          </a:p>
          <a:p>
            <a:pPr lvl="0" algn="ctr">
              <a:buNone/>
            </a:pP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4516620"/>
            <a:ext cx="1403689" cy="143885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500 руб.</a:t>
            </a:r>
          </a:p>
          <a:p>
            <a:pPr algn="ctr">
              <a:buNone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затрат Поставщика,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356209" y="4516621"/>
            <a:ext cx="1173535" cy="14388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250 р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уб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buNone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оплаченная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Поставщику получателем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91681" y="2679866"/>
            <a:ext cx="1224136" cy="12394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10 раз</a:t>
            </a:r>
          </a:p>
          <a:p>
            <a:pPr algn="ctr">
              <a:buNone/>
            </a:pPr>
            <a:endParaRPr lang="ru-RU" sz="1200" dirty="0" smtClean="0"/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предоставления социальной услуги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01683" y="2690399"/>
            <a:ext cx="1217154" cy="123110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руб.</a:t>
            </a:r>
          </a:p>
          <a:p>
            <a:pPr algn="ctr">
              <a:buNone/>
            </a:pPr>
            <a:endPara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фактических затрат </a:t>
            </a: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Поставщика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31"/>
          <p:cNvSpPr>
            <a:spLocks noGrp="1"/>
          </p:cNvSpPr>
          <p:nvPr>
            <p:ph type="sldNum" sz="quarter" idx="12"/>
          </p:nvPr>
        </p:nvSpPr>
        <p:spPr>
          <a:xfrm>
            <a:off x="8501090" y="6492899"/>
            <a:ext cx="561964" cy="365125"/>
          </a:xfrm>
        </p:spPr>
        <p:txBody>
          <a:bodyPr/>
          <a:lstStyle/>
          <a:p>
            <a:fld id="{CABD3E18-1BD4-4E95-85C4-CF95ADA5DC3B}" type="slidenum">
              <a:rPr lang="ru-RU" sz="1400" smtClean="0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786842" y="6572272"/>
            <a:ext cx="285752" cy="21431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3095369" y="5107952"/>
            <a:ext cx="249405" cy="21262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97294" y="2690399"/>
            <a:ext cx="1034346" cy="12455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500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pPr algn="ctr">
              <a:buNone/>
            </a:pPr>
            <a:endParaRPr lang="ru-RU" sz="1300" b="1" dirty="0" smtClean="0"/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затрат Поставщика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Равно 17"/>
          <p:cNvSpPr/>
          <p:nvPr/>
        </p:nvSpPr>
        <p:spPr>
          <a:xfrm>
            <a:off x="1331640" y="3140968"/>
            <a:ext cx="319140" cy="3571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Умножение 15"/>
          <p:cNvSpPr/>
          <p:nvPr/>
        </p:nvSpPr>
        <p:spPr>
          <a:xfrm>
            <a:off x="2984734" y="3132408"/>
            <a:ext cx="291122" cy="40864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83195" y="924305"/>
            <a:ext cx="4346549" cy="136815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расчета: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Тариф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установлен в размере 67,15 рублей за одну услугу, однократно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оказанную. 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Фактические затраты поставщика –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50,0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руб. 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оказания услуги – 10.</a:t>
            </a:r>
          </a:p>
          <a:p>
            <a:pPr marL="342900" indent="-342900">
              <a:buFontTx/>
              <a:buAutoNum type="arabicPeriod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Сумма, оплаченная Поставщику получателем социальной услуги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за предоставление социальной услуги по договору – 250 руб.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82144" y="927122"/>
            <a:ext cx="4346549" cy="13681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Условия расчета: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Тариф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установлен в размере 67,15 рублей за одну услугу, однократно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оказанную. 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Фактические затраты поставщика 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80,0 руб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оказания услуги – 10.</a:t>
            </a:r>
          </a:p>
          <a:p>
            <a:pPr marL="342900" indent="-342900">
              <a:buFontTx/>
              <a:buAutoNum type="arabicPeriod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Сумма, оплаченная Поставщику получателем социальной услуги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за предоставление социальной услуги по договору – 250 руб.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79889" y="4516619"/>
            <a:ext cx="1188587" cy="143885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anchor="ctr">
            <a:noAutofit/>
          </a:bodyPr>
          <a:lstStyle/>
          <a:p>
            <a:pPr algn="ctr"/>
            <a:r>
              <a:rPr lang="ru-RU" sz="1800" b="1" dirty="0"/>
              <a:t>421,5 руб.</a:t>
            </a:r>
          </a:p>
          <a:p>
            <a:pPr lvl="0" algn="ctr">
              <a:buNone/>
            </a:pPr>
            <a:endParaRPr lang="ru-RU" sz="1300" b="1" dirty="0" smtClean="0"/>
          </a:p>
          <a:p>
            <a:pPr lvl="0" algn="ctr">
              <a:buNone/>
            </a:pPr>
            <a:r>
              <a:rPr lang="ru-RU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компенсации Поставщику социальной услуги</a:t>
            </a:r>
          </a:p>
          <a:p>
            <a:pPr lvl="0" algn="ctr">
              <a:buNone/>
            </a:pPr>
            <a:endParaRPr lang="ru-RU" sz="13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56176" y="4523860"/>
            <a:ext cx="1321789" cy="14388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671,5  руб.</a:t>
            </a:r>
          </a:p>
          <a:p>
            <a:pPr algn="ctr">
              <a:buNone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(67,15 х 10)</a:t>
            </a:r>
          </a:p>
          <a:p>
            <a:pPr algn="ctr">
              <a:buNone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затрат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Поставщика, рассчитанный по тарифу  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738805" y="4523861"/>
            <a:ext cx="1173535" cy="143885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250 руб.</a:t>
            </a:r>
          </a:p>
          <a:p>
            <a:pPr algn="ctr">
              <a:buNone/>
            </a:pP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 оплаченная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Поставщику получателем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6074277" y="2687106"/>
            <a:ext cx="1306036" cy="12394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10 раз</a:t>
            </a:r>
          </a:p>
          <a:p>
            <a:pPr algn="ctr">
              <a:buNone/>
            </a:pPr>
            <a:endParaRPr lang="ru-RU" sz="1200" dirty="0" smtClean="0"/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Количество раз предоставления социальной услуги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7684279" y="2697639"/>
            <a:ext cx="1217154" cy="12311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 </a:t>
            </a:r>
            <a:r>
              <a:rPr lang="ru-R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руб.</a:t>
            </a:r>
          </a:p>
          <a:p>
            <a:pPr algn="ctr">
              <a:buNone/>
            </a:pPr>
            <a:endParaRPr lang="ru-RU" sz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фактических затрат </a:t>
            </a:r>
            <a:r>
              <a:rPr lang="ru-RU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Поставщика</a:t>
            </a:r>
            <a:endParaRPr lang="ru-RU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Равно 26"/>
          <p:cNvSpPr/>
          <p:nvPr/>
        </p:nvSpPr>
        <p:spPr>
          <a:xfrm>
            <a:off x="5868144" y="4941168"/>
            <a:ext cx="288032" cy="31265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Минус 27"/>
          <p:cNvSpPr/>
          <p:nvPr/>
        </p:nvSpPr>
        <p:spPr>
          <a:xfrm>
            <a:off x="7477965" y="4929388"/>
            <a:ext cx="249405" cy="21262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79890" y="2697639"/>
            <a:ext cx="1034346" cy="12455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noAutofit/>
          </a:bodyPr>
          <a:lstStyle/>
          <a:p>
            <a:pPr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800 руб.</a:t>
            </a:r>
          </a:p>
          <a:p>
            <a:pPr algn="ctr">
              <a:buNone/>
            </a:pPr>
            <a:endParaRPr lang="ru-RU" sz="1300" b="1" dirty="0" smtClean="0"/>
          </a:p>
          <a:p>
            <a:pPr algn="ctr">
              <a:buNone/>
            </a:pP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Размер затрат Поставщика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Равно 29"/>
          <p:cNvSpPr/>
          <p:nvPr/>
        </p:nvSpPr>
        <p:spPr>
          <a:xfrm>
            <a:off x="5755136" y="3191164"/>
            <a:ext cx="319140" cy="3571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Умножение 30"/>
          <p:cNvSpPr/>
          <p:nvPr/>
        </p:nvSpPr>
        <p:spPr>
          <a:xfrm>
            <a:off x="7367330" y="3139648"/>
            <a:ext cx="301014" cy="408644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авно 31"/>
          <p:cNvSpPr/>
          <p:nvPr/>
        </p:nvSpPr>
        <p:spPr>
          <a:xfrm>
            <a:off x="1331640" y="4963451"/>
            <a:ext cx="319140" cy="357128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660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1899</Words>
  <Application>Microsoft Office PowerPoint</Application>
  <PresentationFormat>Экран (4:3)</PresentationFormat>
  <Paragraphs>240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ПЕРЕЧЕНЬ ДОКУМЕНТОВ, НЕОБХОДИМЫХ ДЛЯ ВКЛЮЧЕНИЯ В РЕЕСТР ПОСТАВЩИКОВ СОЦИАЛЬНЫХ УСЛУГ МУРМАНСКОЙ ОБЛАСТИ</vt:lpstr>
      <vt:lpstr>ПЕРЕЧЕНЬ ВИДОВ СОЦИАЛЬНЫХ УСЛУГ, ПРЕДОСТАВЛЯЕМЫХ В ФОРМЕ СТАЦИОНАРНОГО СОЦИАЛЬНОГО ОБСЛУЖИВАНИЯ, В МУРМАНСКОЙ ОБЛАСТИ</vt:lpstr>
      <vt:lpstr>ПЕРЕЧЕНЬ ВИДОВ СОЦИАЛЬНЫХ УСЛУГ, ПРЕДОСТАВЛЯЕМЫХ В ФОРМЕ ПОЛУСТАЦИОНАРНОГО СОЦИАЛЬНОГО ОБСЛУЖИВАНИЯ, В МУРМАНСКОЙ ОБЛАСТИ</vt:lpstr>
      <vt:lpstr>ПЕРЕЧЕНЬ ВИДОВ СОЦИАЛЬНЫХ УСЛУГ, ПРЕДОСТАВЛЯЕМЫХ В ФОРМЕ СОЦИАЛЬНОГО ОБСЛУЖИВАНИЯ НА ДОМУ, В МУРМАНСКОЙ ОБЛАСТИ  </vt:lpstr>
      <vt:lpstr>УСЛОВИЯ ПОЛУЧЕНИЯ СУБСИДИИ ИЗ ОБЛАСТНОГО БЮДЖЕТА НА ВОЗМЕЩЕНИЕ ЗАТРАТ, СВЯЗАННЫХ С ПРЕДОСТАВЛЕНИЕМ СОЦИАЛЬНЫХ УСЛУГ</vt:lpstr>
      <vt:lpstr>СХЕМА РАСЧЕТА РАЗМЕРА КОМПЕНСАЦИИ ПОСТАВЩИКУ  СОЦИАЛЬНЫХ УСЛУГ</vt:lpstr>
      <vt:lpstr>ПРИМЕР РАСЧЕТА РАЗМЕРА КОМПЕНСАЦИИ ПОСТАВЩИКУ  СОЦИАЛЬНОЙ УСЛУГИ «ПОМОЩЬ В ПРИГОТОВЛЕНИИ ПИЩИ» В ФОРМЕ НАДОМНОГО ОБСЛУЖИВАНИЯ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Максимов</dc:creator>
  <cp:lastModifiedBy>Юлия Иванова</cp:lastModifiedBy>
  <cp:revision>87</cp:revision>
  <cp:lastPrinted>2015-07-21T11:16:18Z</cp:lastPrinted>
  <dcterms:created xsi:type="dcterms:W3CDTF">2015-06-17T13:26:55Z</dcterms:created>
  <dcterms:modified xsi:type="dcterms:W3CDTF">2015-07-21T15:25:11Z</dcterms:modified>
</cp:coreProperties>
</file>